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81" r:id="rId3"/>
    <p:sldId id="331" r:id="rId4"/>
    <p:sldId id="333" r:id="rId5"/>
    <p:sldId id="315" r:id="rId6"/>
    <p:sldId id="316" r:id="rId7"/>
    <p:sldId id="317" r:id="rId8"/>
    <p:sldId id="318" r:id="rId9"/>
    <p:sldId id="319" r:id="rId10"/>
    <p:sldId id="366" r:id="rId11"/>
    <p:sldId id="320" r:id="rId12"/>
    <p:sldId id="321" r:id="rId13"/>
    <p:sldId id="322" r:id="rId14"/>
    <p:sldId id="323" r:id="rId15"/>
    <p:sldId id="324" r:id="rId16"/>
    <p:sldId id="354" r:id="rId17"/>
    <p:sldId id="355" r:id="rId18"/>
    <p:sldId id="356" r:id="rId19"/>
    <p:sldId id="357" r:id="rId20"/>
    <p:sldId id="325" r:id="rId21"/>
    <p:sldId id="326" r:id="rId22"/>
    <p:sldId id="327" r:id="rId23"/>
    <p:sldId id="328" r:id="rId24"/>
    <p:sldId id="329" r:id="rId25"/>
    <p:sldId id="330" r:id="rId26"/>
    <p:sldId id="364" r:id="rId27"/>
    <p:sldId id="365" r:id="rId28"/>
    <p:sldId id="339" r:id="rId29"/>
    <p:sldId id="342" r:id="rId30"/>
    <p:sldId id="343" r:id="rId31"/>
    <p:sldId id="341" r:id="rId32"/>
    <p:sldId id="344" r:id="rId33"/>
    <p:sldId id="345" r:id="rId34"/>
    <p:sldId id="347" r:id="rId35"/>
    <p:sldId id="348" r:id="rId36"/>
    <p:sldId id="346" r:id="rId37"/>
    <p:sldId id="338" r:id="rId38"/>
    <p:sldId id="350" r:id="rId39"/>
    <p:sldId id="349" r:id="rId40"/>
    <p:sldId id="351" r:id="rId41"/>
    <p:sldId id="340" r:id="rId42"/>
    <p:sldId id="358" r:id="rId43"/>
    <p:sldId id="360" r:id="rId44"/>
    <p:sldId id="359" r:id="rId45"/>
    <p:sldId id="353" r:id="rId46"/>
    <p:sldId id="361" r:id="rId47"/>
    <p:sldId id="362" r:id="rId48"/>
    <p:sldId id="363" r:id="rId49"/>
    <p:sldId id="35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E2E"/>
    <a:srgbClr val="009900"/>
    <a:srgbClr val="1B10B0"/>
    <a:srgbClr val="877339"/>
    <a:srgbClr val="BA0687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0" autoAdjust="0"/>
    <p:restoredTop sz="94685" autoAdjust="0"/>
  </p:normalViewPr>
  <p:slideViewPr>
    <p:cSldViewPr>
      <p:cViewPr>
        <p:scale>
          <a:sx n="50" d="100"/>
          <a:sy n="50" d="100"/>
        </p:scale>
        <p:origin x="342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2F0051-8B27-4C40-B5D9-385BC325E6CD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218D46-AEC5-4B99-9958-AD189562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6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102352-FF94-4264-9591-F45D8E341FC5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9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C321B5-9A49-4D92-A7F3-B07367456B7B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8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10FAE5-0E11-4695-A67E-69AC1C1C64AB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C5EEC0-3846-47F5-941D-C72BA1E7F468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384FDA-208F-42E5-9E42-41AEA6EAECCC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7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F1F4E8-44E7-46EF-9E9B-D786E90D1B21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92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F62EF8-3D7A-4A2C-8E0D-ECC08AB172C8}" type="slidenum">
              <a:rPr lang="en-US" smtClean="0">
                <a:latin typeface="Times New Roman" pitchFamily="18" charset="0"/>
              </a:rPr>
              <a:pPr>
                <a:defRPr/>
              </a:pPr>
              <a:t>42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91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17D4A0-345C-4633-BD1D-8413949BAA06}" type="slidenum">
              <a:rPr lang="en-US" smtClean="0">
                <a:latin typeface="Times New Roman" pitchFamily="18" charset="0"/>
              </a:rPr>
              <a:pPr>
                <a:defRPr/>
              </a:pPr>
              <a:t>43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15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211144-4F8A-4042-B4C8-BA3FE7E8949A}" type="slidenum">
              <a:rPr lang="en-US" smtClean="0">
                <a:latin typeface="Times New Roman" pitchFamily="18" charset="0"/>
              </a:rPr>
              <a:pPr>
                <a:defRPr/>
              </a:pPr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D8D281-8BEE-47AC-A77C-7E76C4A2F70C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9D64BA-8B76-45BE-9800-81D398F5843A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8B056-2666-49DE-BE8D-CEE78015EA7C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5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9A4F9-3C6C-4F60-9EAF-06F65052596F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8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2E468F-7661-4C03-8D91-4B83BFC3AAB6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6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DF9B7D-96FA-4A67-9B64-D7096256A615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33FCF4-C236-4269-A494-098FA2525DE0}" type="slidenum">
              <a:rPr lang="en-US" smtClean="0">
                <a:latin typeface="Times New Roman" pitchFamily="18" charset="0"/>
              </a:rPr>
              <a:pPr>
                <a:defRPr/>
              </a:pPr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8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458549-9141-48F9-B034-897DBD7B2D9F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6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378A-04FD-49C9-A37A-179F3BB9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117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0AFD-E398-4CBB-9721-371164C7F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078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84A4-1B32-447C-B083-4B894233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62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7950-8BAD-4703-9955-51E79B5E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532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F755-FE4E-455F-AD0E-CA1B330A2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189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E21D-CA6B-4EC1-BA89-7C156CE63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067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0683-44D1-4172-A46C-B1D0DF72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148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09A3-B545-425D-9AA0-008FF52D6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164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4544-C221-4A0F-BE4B-D04FF9602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8128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0B01-1852-403E-8B4F-A96A90255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686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B24B-D879-4A39-BDA1-A6233D36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3617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4F70034-77C5-40FC-8978-5C7F8383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Arial Rounded MT Bold" pitchFamily="34" charset="0"/>
              </a:rPr>
              <a:t>2.2 Internet Basics</a:t>
            </a:r>
          </a:p>
        </p:txBody>
      </p:sp>
      <p:pic>
        <p:nvPicPr>
          <p:cNvPr id="2" name="Picture 1" title="Chrom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1381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625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Firefox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27650"/>
            <a:ext cx="14525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36738"/>
            <a:ext cx="9144000" cy="7540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We Use the Web to…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743532"/>
            <a:ext cx="214674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667000"/>
            <a:ext cx="540391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communicate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4953000"/>
            <a:ext cx="25699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learn</a:t>
            </a:r>
          </a:p>
        </p:txBody>
      </p:sp>
      <p:sp>
        <p:nvSpPr>
          <p:cNvPr id="8" name="Rectangle 7"/>
          <p:cNvSpPr/>
          <p:nvPr/>
        </p:nvSpPr>
        <p:spPr>
          <a:xfrm>
            <a:off x="927817" y="3733800"/>
            <a:ext cx="196778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play</a:t>
            </a:r>
          </a:p>
        </p:txBody>
      </p:sp>
      <p:sp>
        <p:nvSpPr>
          <p:cNvPr id="9" name="Rectangle 8"/>
          <p:cNvSpPr/>
          <p:nvPr/>
        </p:nvSpPr>
        <p:spPr>
          <a:xfrm>
            <a:off x="5473257" y="4953000"/>
            <a:ext cx="214674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earn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3811250"/>
            <a:ext cx="1370604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</a:p>
        </p:txBody>
      </p:sp>
      <p:pic>
        <p:nvPicPr>
          <p:cNvPr id="13" name="Picture 12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36738"/>
            <a:ext cx="9144000" cy="7540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  <a:t>Web Browsers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000" dirty="0">
                <a:latin typeface="Calibri" pitchFamily="34" charset="0"/>
              </a:rPr>
              <a:t>The most widely used browsers are:</a:t>
            </a:r>
          </a:p>
        </p:txBody>
      </p:sp>
      <p:pic>
        <p:nvPicPr>
          <p:cNvPr id="8198" name="Picture 2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581400"/>
            <a:ext cx="549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title="Firefox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50" y="5638800"/>
            <a:ext cx="592138" cy="5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title="Safari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68" y="4898791"/>
            <a:ext cx="5191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world wide web.jpg" title="WWW Graphic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3530600"/>
            <a:ext cx="6748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Internet Explorer (Windows Default)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4926013"/>
            <a:ext cx="6388865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Safari (</a:t>
            </a:r>
            <a:r>
              <a:rPr lang="en-US" altLang="en-US" sz="3200" dirty="0" err="1" smtClean="0">
                <a:latin typeface="Calibri" pitchFamily="34" charset="0"/>
              </a:rPr>
              <a:t>MacIntosh</a:t>
            </a:r>
            <a:r>
              <a:rPr lang="en-US" altLang="en-US" sz="3200" dirty="0" smtClean="0">
                <a:latin typeface="Calibri" pitchFamily="34" charset="0"/>
              </a:rPr>
              <a:t>/</a:t>
            </a:r>
            <a:r>
              <a:rPr lang="en-US" altLang="en-US" sz="3200" dirty="0" err="1" smtClean="0">
                <a:latin typeface="Calibri" pitchFamily="34" charset="0"/>
              </a:rPr>
              <a:t>Iphone</a:t>
            </a:r>
            <a:r>
              <a:rPr lang="en-US" altLang="en-US" sz="3200" dirty="0" smtClean="0">
                <a:latin typeface="Calibri" pitchFamily="34" charset="0"/>
              </a:rPr>
              <a:t> </a:t>
            </a:r>
            <a:r>
              <a:rPr lang="en-US" altLang="en-US" sz="3200" dirty="0">
                <a:latin typeface="Calibri" pitchFamily="34" charset="0"/>
              </a:rPr>
              <a:t>Default)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5638800"/>
            <a:ext cx="31257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200" dirty="0" smtClean="0">
                <a:latin typeface="Calibri" pitchFamily="34" charset="0"/>
              </a:rPr>
              <a:t>Mozilla </a:t>
            </a:r>
            <a:r>
              <a:rPr lang="en-US" altLang="en-US" sz="3200" dirty="0">
                <a:latin typeface="Calibri" pitchFamily="34" charset="0"/>
              </a:rPr>
              <a:t>Firefox</a:t>
            </a:r>
          </a:p>
        </p:txBody>
      </p:sp>
      <p:pic>
        <p:nvPicPr>
          <p:cNvPr id="13" name="Picture 1" title="Chrome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20" y="4275568"/>
            <a:ext cx="566737" cy="5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267200"/>
            <a:ext cx="20240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200" dirty="0" smtClean="0">
                <a:latin typeface="Calibri" pitchFamily="34" charset="0"/>
              </a:rPr>
              <a:t>Chrome</a:t>
            </a:r>
            <a:endParaRPr lang="en-US" altLang="en-US" sz="3200" dirty="0">
              <a:latin typeface="Calibri" pitchFamily="34" charset="0"/>
            </a:endParaRPr>
          </a:p>
        </p:txBody>
      </p:sp>
      <p:pic>
        <p:nvPicPr>
          <p:cNvPr id="17" name="Picture 16" title="Library Archives 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title="Libraries and Literacy Log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36738"/>
            <a:ext cx="9144000" cy="7540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990600" y="2743200"/>
            <a:ext cx="7239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latin typeface="Calibri" pitchFamily="34" charset="0"/>
              </a:rPr>
              <a:t>We are going to use Internet Explorer for our lesson today because it is the default browser on all Windows computers.</a:t>
            </a:r>
          </a:p>
        </p:txBody>
      </p:sp>
      <p:pic>
        <p:nvPicPr>
          <p:cNvPr id="15364" name="Picture 1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351463"/>
            <a:ext cx="16049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36738"/>
            <a:ext cx="9144000" cy="7540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  <a:t>Browser Terminology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7010400" cy="36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alibri" pitchFamily="34" charset="0"/>
              </a:rPr>
              <a:t>Because of different layouts and appearances of different browsers we are going to focus on </a:t>
            </a:r>
            <a:r>
              <a:rPr lang="en-US" altLang="en-US" sz="3600" dirty="0" smtClean="0">
                <a:latin typeface="Calibri" pitchFamily="34" charset="0"/>
              </a:rPr>
              <a:t>browser terminology.</a:t>
            </a:r>
          </a:p>
          <a:p>
            <a:pPr marL="571500" indent="-571500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Calibri" pitchFamily="34" charset="0"/>
              </a:rPr>
              <a:t>If </a:t>
            </a:r>
            <a:r>
              <a:rPr lang="en-US" altLang="en-US" sz="3600" dirty="0">
                <a:latin typeface="Calibri" pitchFamily="34" charset="0"/>
              </a:rPr>
              <a:t>you know the name of a feature </a:t>
            </a:r>
            <a:r>
              <a:rPr lang="en-US" altLang="en-US" sz="3600" dirty="0" smtClean="0">
                <a:latin typeface="Calibri" pitchFamily="34" charset="0"/>
              </a:rPr>
              <a:t>you will </a:t>
            </a:r>
            <a:r>
              <a:rPr lang="en-US" altLang="en-US" sz="3600" dirty="0">
                <a:latin typeface="Calibri" pitchFamily="34" charset="0"/>
              </a:rPr>
              <a:t>be able to find it </a:t>
            </a:r>
            <a:r>
              <a:rPr lang="en-US" altLang="en-US" sz="3600" dirty="0" smtClean="0">
                <a:latin typeface="Calibri" pitchFamily="34" charset="0"/>
              </a:rPr>
              <a:t>in another </a:t>
            </a:r>
            <a:r>
              <a:rPr lang="en-US" altLang="en-US" sz="3600" dirty="0">
                <a:latin typeface="Calibri" pitchFamily="34" charset="0"/>
              </a:rPr>
              <a:t>program.</a:t>
            </a:r>
          </a:p>
        </p:txBody>
      </p:sp>
      <p:pic>
        <p:nvPicPr>
          <p:cNvPr id="16388" name="Picture 4" title="Internet Explorer 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351463"/>
            <a:ext cx="16049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title="Title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5102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Title Bar"/>
          <p:cNvSpPr/>
          <p:nvPr/>
        </p:nvSpPr>
        <p:spPr>
          <a:xfrm>
            <a:off x="0" y="1851025"/>
            <a:ext cx="9166225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Title Bar: </a:t>
            </a:r>
            <a:r>
              <a:rPr lang="en-US" altLang="en-US" sz="3600" dirty="0">
                <a:latin typeface="Calibri" pitchFamily="34" charset="0"/>
              </a:rPr>
              <a:t>this is where the name of the program is usually displayed. It also contains the Minimize, Maximize/Restore and Close buttons </a:t>
            </a:r>
            <a:r>
              <a:rPr lang="en-US" altLang="en-US" dirty="0">
                <a:latin typeface="Calibri" pitchFamily="34" charset="0"/>
              </a:rPr>
              <a:t>(next slide)</a:t>
            </a:r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5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4000" dirty="0">
              <a:latin typeface="Times New Roman" pitchFamily="18" charset="0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769728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778342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title="Window Contro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5102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Window Controls"/>
          <p:cNvSpPr/>
          <p:nvPr/>
        </p:nvSpPr>
        <p:spPr>
          <a:xfrm>
            <a:off x="8686800" y="1851025"/>
            <a:ext cx="396875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3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2313" indent="-312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1625"/>
              </a:spcAft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Minimize: </a:t>
            </a:r>
            <a:r>
              <a:rPr lang="en-US" altLang="en-US" sz="3600" dirty="0">
                <a:latin typeface="Calibri" pitchFamily="34" charset="0"/>
              </a:rPr>
              <a:t>Reduces the Window to a tab on the startup bar.</a:t>
            </a:r>
          </a:p>
          <a:p>
            <a:pPr lvl="1" eaLnBrk="1" hangingPunct="1">
              <a:spcAft>
                <a:spcPts val="1625"/>
              </a:spcAft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Restore / Maximize: </a:t>
            </a:r>
            <a:r>
              <a:rPr lang="en-US" altLang="en-US" sz="3600" dirty="0">
                <a:latin typeface="Calibri" pitchFamily="34" charset="0"/>
              </a:rPr>
              <a:t>Restores the Window to its previous size or enlarges it to fill the screen.</a:t>
            </a:r>
          </a:p>
          <a:p>
            <a:pPr lvl="1" eaLnBrk="1" hangingPunct="1">
              <a:spcAft>
                <a:spcPts val="1625"/>
              </a:spcAft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Close: </a:t>
            </a:r>
            <a:r>
              <a:rPr lang="en-US" altLang="en-US" sz="3600" dirty="0">
                <a:latin typeface="Calibri" pitchFamily="34" charset="0"/>
              </a:rPr>
              <a:t>Closes the program.</a:t>
            </a:r>
          </a:p>
          <a:p>
            <a:pPr lvl="1" eaLnBrk="1" hangingPunct="1">
              <a:spcAft>
                <a:spcPts val="1625"/>
              </a:spcAft>
              <a:buFont typeface="Arial" charset="0"/>
              <a:buChar char="•"/>
            </a:pPr>
            <a:endParaRPr lang="en-US" altLang="en-US" sz="100" dirty="0">
              <a:latin typeface="Times New Roman" pitchFamily="18" charset="0"/>
            </a:endParaRPr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696703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705317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294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title="Address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92087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Address Bar"/>
          <p:cNvSpPr/>
          <p:nvPr/>
        </p:nvSpPr>
        <p:spPr>
          <a:xfrm>
            <a:off x="533400" y="1981200"/>
            <a:ext cx="73914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3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Address Bar: </a:t>
            </a:r>
            <a:r>
              <a:rPr lang="en-US" altLang="en-US" sz="3600" dirty="0">
                <a:latin typeface="Calibri" pitchFamily="34" charset="0"/>
              </a:rPr>
              <a:t>this is where the name of the URL or web address is displayed and/or typed in by the user.</a:t>
            </a: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5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74945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75806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title="Forward/Back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2087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Forward/Back Button"/>
          <p:cNvSpPr/>
          <p:nvPr/>
        </p:nvSpPr>
        <p:spPr>
          <a:xfrm>
            <a:off x="0" y="1981200"/>
            <a:ext cx="4572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52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Back Button: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takes you to previously viewed web pages.</a:t>
            </a:r>
          </a:p>
          <a:p>
            <a:pPr lvl="1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Forward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Button: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takes you to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the web page you were on before you clicked the back button.</a:t>
            </a:r>
            <a:endParaRPr lang="en-US" sz="4000" dirty="0">
              <a:cs typeface="+mn-cs"/>
            </a:endParaRPr>
          </a:p>
          <a:p>
            <a:pPr marL="457200" lvl="1" indent="0" eaLnBrk="1" hangingPunct="1">
              <a:spcAft>
                <a:spcPts val="1800"/>
              </a:spcAft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85386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62479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70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title="Compatibility and Refresh Butt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28800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dirty="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Compatibility and Refresh Buttons"/>
          <p:cNvSpPr/>
          <p:nvPr/>
        </p:nvSpPr>
        <p:spPr>
          <a:xfrm>
            <a:off x="7924800" y="1981200"/>
            <a:ext cx="12192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52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Compatibility View: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Improves the appearance of web pages created for previous versions of Internet Explorer.</a:t>
            </a:r>
          </a:p>
          <a:p>
            <a:pPr lvl="1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Refresh: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Reloads the current web page and shows any updates that might have occurred while you were viewing the page.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spcAft>
                <a:spcPts val="1800"/>
              </a:spcAft>
              <a:defRPr/>
            </a:pPr>
            <a:endParaRPr lang="en-US" sz="1200" dirty="0" smtClean="0">
              <a:cs typeface="+mn-cs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70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title="Tools Butt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92087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Tools Buttons"/>
          <p:cNvSpPr/>
          <p:nvPr/>
        </p:nvSpPr>
        <p:spPr>
          <a:xfrm>
            <a:off x="7924800" y="1981200"/>
            <a:ext cx="12192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3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Stop: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Stops the current page from loading.</a:t>
            </a:r>
          </a:p>
          <a:p>
            <a:pPr lvl="1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Home, Favorites, Tools: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Easy access to commands that can also be found on the menu bar.</a:t>
            </a:r>
          </a:p>
          <a:p>
            <a:pPr marL="457200" lvl="1" indent="0" eaLnBrk="1" hangingPunct="1">
              <a:spcAft>
                <a:spcPts val="1800"/>
              </a:spcAft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spcAft>
                <a:spcPts val="1800"/>
              </a:spcAft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769728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778342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70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Describe the difference between Internet and World Wide Web.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Describe web browsers and their uses.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Identify screen components of Internet Explorer.</a:t>
            </a:r>
          </a:p>
          <a:p>
            <a:pPr marL="571500" indent="-571500" algn="l" eaLnBrk="1" hangingPunct="1">
              <a:buFontTx/>
              <a:buChar char="•"/>
            </a:pP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Arial Rounded MT Bold" pitchFamily="34" charset="0"/>
              </a:rPr>
              <a:t>Objectives</a:t>
            </a:r>
          </a:p>
        </p:txBody>
      </p:sp>
      <p:pic>
        <p:nvPicPr>
          <p:cNvPr id="3077" name="Picture 5" title="Chrom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096000"/>
            <a:ext cx="690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81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title="Firefox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2825"/>
            <a:ext cx="727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title="Tab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28800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Tabs"/>
          <p:cNvSpPr/>
          <p:nvPr/>
        </p:nvSpPr>
        <p:spPr>
          <a:xfrm>
            <a:off x="46038" y="2125663"/>
            <a:ext cx="9120187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75737" cy="408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lvl="1"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Tabs:</a:t>
            </a:r>
          </a:p>
          <a:p>
            <a:pPr marL="815817" lvl="1" indent="-411480">
              <a:spcAft>
                <a:spcPts val="162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Shows the current web page when brought to the front by clicking on it.</a:t>
            </a:r>
          </a:p>
          <a:p>
            <a:pPr marL="815817" lvl="1" indent="-411480">
              <a:spcAft>
                <a:spcPts val="162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You can have several tabs open at once and move easily from one page to another by clicking on its tab.</a:t>
            </a:r>
          </a:p>
          <a:p>
            <a:pPr marL="815817" lvl="1" indent="-411480">
              <a:spcAft>
                <a:spcPts val="162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 newer versions of Internet Explorer, tabs opened from similar web sites are color coded!</a:t>
            </a:r>
          </a:p>
          <a:p>
            <a:pPr marL="404337" lvl="1">
              <a:spcAft>
                <a:spcPts val="1620"/>
              </a:spcAft>
              <a:defRPr/>
            </a:pPr>
            <a:endParaRPr lang="en-US" sz="1400" dirty="0">
              <a:cs typeface="+mn-cs"/>
            </a:endParaRPr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88005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88673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18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title="Other Toolb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92087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4" name="Rectangle 3" title="Other Toolbars"/>
          <p:cNvSpPr/>
          <p:nvPr/>
        </p:nvSpPr>
        <p:spPr>
          <a:xfrm>
            <a:off x="0" y="2332038"/>
            <a:ext cx="9166225" cy="204787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22225" y="2667000"/>
            <a:ext cx="8893175" cy="41457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marL="822960" lvl="1" indent="-411480" eaLnBrk="1" hangingPunct="1"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Other Toolbars: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Look to see if you have other toolbars on your browser.  This image shows a Norton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antivirus software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toolbar.</a:t>
            </a:r>
            <a:endParaRPr lang="en-US" sz="2900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830846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39460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title="Webpage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28800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8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411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Favorites Bar: </a:t>
            </a:r>
            <a:r>
              <a:rPr lang="en-US" altLang="en-US" sz="3600" dirty="0">
                <a:latin typeface="Calibri" pitchFamily="34" charset="0"/>
              </a:rPr>
              <a:t>Provides an easy way to add a web site to your favorites bar and updates you when your favorite links are updated.</a:t>
            </a:r>
          </a:p>
          <a:p>
            <a:pPr eaLnBrk="1" hangingPunct="1"/>
            <a:endParaRPr lang="en-US" altLang="en-US" sz="4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" name="Rectangle 3" title="Favorites Bar"/>
          <p:cNvSpPr/>
          <p:nvPr/>
        </p:nvSpPr>
        <p:spPr>
          <a:xfrm>
            <a:off x="84138" y="2468563"/>
            <a:ext cx="2125662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769728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778342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title="Command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1" cy="1828800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6038" y="2674938"/>
            <a:ext cx="9051925" cy="408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411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endParaRPr lang="en-US" altLang="en-US" sz="3600" b="1" dirty="0">
              <a:latin typeface="Calibri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 b="1" dirty="0">
                <a:latin typeface="Calibri" pitchFamily="34" charset="0"/>
              </a:rPr>
              <a:t>Command Bar: </a:t>
            </a:r>
            <a:r>
              <a:rPr lang="en-US" altLang="en-US" sz="3600" dirty="0">
                <a:latin typeface="Calibri" pitchFamily="34" charset="0"/>
              </a:rPr>
              <a:t>Provides an easy way to add a web site to your favorites bar and updates you when your favorite links are updated.</a:t>
            </a:r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32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" name="Rectangle 3" title="Command Bar"/>
          <p:cNvSpPr/>
          <p:nvPr/>
        </p:nvSpPr>
        <p:spPr>
          <a:xfrm>
            <a:off x="6553200" y="2468563"/>
            <a:ext cx="25146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584469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53313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title="Status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20875"/>
            <a:ext cx="9051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title="Nothing"/>
          <p:cNvSpPr/>
          <p:nvPr/>
        </p:nvSpPr>
        <p:spPr>
          <a:xfrm>
            <a:off x="46038" y="2674938"/>
            <a:ext cx="9051925" cy="386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763" y="381000"/>
            <a:ext cx="9144001" cy="153987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16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  <a:t>Internet Explorer</a:t>
            </a:r>
            <a:br>
              <a:rPr lang="en-US" altLang="en-US" sz="4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2500" dirty="0" smtClean="0">
                <a:solidFill>
                  <a:schemeClr val="tx1"/>
                </a:solidFill>
                <a:latin typeface="Arial Rounded MT Bold" pitchFamily="34" charset="0"/>
              </a:rPr>
              <a:t>From the Top Down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8263" y="2743200"/>
            <a:ext cx="9121775" cy="3860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sz="1100" dirty="0">
              <a:cs typeface="+mn-cs"/>
            </a:endParaRPr>
          </a:p>
          <a:p>
            <a:pPr marL="822960" lvl="1" indent="-41148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Status Bar: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left side provides the status of the browser. For example, it might tell you the page is loading or that it is waiting for a response from the webpage you are trying to access.</a:t>
            </a:r>
          </a:p>
          <a:p>
            <a:pPr marL="817245" lvl="2" indent="7144" eaLnBrk="1" hangingPunct="1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817245" lvl="2" indent="7144" eaLnBrk="1" hangingPunct="1"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right side tells you what percentage you are viewing the page at. 100% is typical. You can view it at a larger percentage but you might have to scroll over and down to see the entire page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817245" lvl="2" indent="7144" eaLnBrk="1" hangingPunct="1">
              <a:defRPr/>
            </a:pPr>
            <a:endParaRPr lang="en-US" sz="105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 title="Status Bar"/>
          <p:cNvSpPr/>
          <p:nvPr/>
        </p:nvSpPr>
        <p:spPr>
          <a:xfrm>
            <a:off x="-23813" y="6575425"/>
            <a:ext cx="9190038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3" autoUpdateAnimBg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32543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5400" smtClean="0">
                <a:solidFill>
                  <a:schemeClr val="tx1"/>
                </a:solidFill>
                <a:latin typeface="Arial Rounded MT Bold" pitchFamily="34" charset="0"/>
              </a:rPr>
              <a:t>Things to know before</a:t>
            </a:r>
            <a:br>
              <a:rPr lang="en-US" altLang="en-US" sz="54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5400" smtClean="0">
                <a:solidFill>
                  <a:schemeClr val="tx1"/>
                </a:solidFill>
                <a:latin typeface="Arial Rounded MT Bold" pitchFamily="34" charset="0"/>
              </a:rPr>
              <a:t>surfing or searching</a:t>
            </a:r>
            <a:br>
              <a:rPr lang="en-US" altLang="en-US" sz="54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5400" smtClean="0">
                <a:solidFill>
                  <a:schemeClr val="tx1"/>
                </a:solidFill>
                <a:latin typeface="Arial Rounded MT Bold" pitchFamily="34" charset="0"/>
              </a:rPr>
              <a:t>the</a:t>
            </a:r>
            <a:r>
              <a:rPr lang="en-US" altLang="en-US" sz="660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66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6600" smtClean="0">
                <a:solidFill>
                  <a:schemeClr val="tx1"/>
                </a:solidFill>
                <a:latin typeface="Arial Rounded MT Bold" pitchFamily="34" charset="0"/>
              </a:rPr>
              <a:t>World Wide Web!</a:t>
            </a:r>
          </a:p>
        </p:txBody>
      </p:sp>
      <p:pic>
        <p:nvPicPr>
          <p:cNvPr id="28675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 txBox="1">
            <a:spLocks noChangeArrowheads="1"/>
          </p:cNvSpPr>
          <p:nvPr/>
        </p:nvSpPr>
        <p:spPr bwMode="auto">
          <a:xfrm>
            <a:off x="0" y="1851025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7200">
                <a:latin typeface="Arial Rounded MT Bold" pitchFamily="34" charset="0"/>
              </a:rPr>
              <a:t>Hyperlink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971800"/>
            <a:ext cx="8001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400">
                <a:latin typeface="Calibri" pitchFamily="34" charset="0"/>
              </a:rPr>
              <a:t>A hyperlink is a command embedded in text or an object which, when clicked, will open another file, take you to another place in the same file or to a new location on the internet.</a:t>
            </a:r>
          </a:p>
          <a:p>
            <a:pPr eaLnBrk="1" hangingPunct="1"/>
            <a:endParaRPr lang="en-US" altLang="en-US" sz="36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28796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>
              <a:latin typeface="Calibri" pitchFamily="34" charset="0"/>
            </a:endParaRPr>
          </a:p>
          <a:p>
            <a:pPr eaLnBrk="1" hangingPunct="1"/>
            <a:r>
              <a:rPr lang="en-US" altLang="en-US" sz="3200">
                <a:latin typeface="Calibri" pitchFamily="34" charset="0"/>
              </a:rPr>
              <a:t>Example: </a:t>
            </a:r>
            <a:r>
              <a:rPr lang="en-US" altLang="en-US" sz="3200">
                <a:latin typeface="Calibri" pitchFamily="34" charset="0"/>
                <a:hlinkClick r:id="" action="ppaction://hlinkshowjump?jump=nextslide"/>
              </a:rPr>
              <a:t>this text is hyperlinked</a:t>
            </a:r>
            <a:endParaRPr lang="en-US" altLang="en-US" sz="3200">
              <a:latin typeface="Calibri" pitchFamily="34" charset="0"/>
            </a:endParaRPr>
          </a:p>
          <a:p>
            <a:pPr eaLnBrk="1" hangingPunct="1"/>
            <a:endParaRPr lang="en-US" altLang="en-US" sz="3200"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Hyperlink</a:t>
            </a:r>
            <a:endParaRPr lang="en-US" dirty="0"/>
          </a:p>
        </p:txBody>
      </p:sp>
      <p:pic>
        <p:nvPicPr>
          <p:cNvPr id="10" name="Picture 9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Hyperlink</a:t>
            </a: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457200" y="2971800"/>
            <a:ext cx="822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A hyperlink is a command embedded in text or an object which, when clicked, will open another file, take you to another place in the same file or to a new location on the internet.</a:t>
            </a:r>
          </a:p>
          <a:p>
            <a:pPr eaLnBrk="1" hangingPunct="1"/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802313"/>
            <a:ext cx="6096000" cy="1208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000" dirty="0">
                <a:latin typeface="Calibri" pitchFamily="34" charset="0"/>
                <a:cs typeface="Calibri" pitchFamily="34" charset="0"/>
              </a:rPr>
              <a:t>Example: this graphic is hyperlinked</a:t>
            </a:r>
          </a:p>
          <a:p>
            <a:pPr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Arrow 7" title="Arrow"/>
          <p:cNvSpPr/>
          <p:nvPr/>
        </p:nvSpPr>
        <p:spPr>
          <a:xfrm>
            <a:off x="6172200" y="6103938"/>
            <a:ext cx="609600" cy="29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Hyperlink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Hyperlinks provide an easy way to navigate throughout the world wide web but it is important to know what the hyperlink is linked to before you click on it!</a:t>
            </a:r>
          </a:p>
          <a:p>
            <a:pPr eaLnBrk="1" hangingPunct="1"/>
            <a:endParaRPr lang="en-US" altLang="en-US" sz="3600">
              <a:latin typeface="Calibri" pitchFamily="34" charset="0"/>
            </a:endParaRPr>
          </a:p>
          <a:p>
            <a:pPr eaLnBrk="1" hangingPunct="1"/>
            <a:endParaRPr lang="en-US" altLang="en-US" sz="3600">
              <a:latin typeface="Calibri" pitchFamily="34" charset="0"/>
            </a:endParaRP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Hyperlink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When you put your cursor over a hyperlink on a web page, the URL (Uniform Resource Locator or Web Address) shows up on the left hand side of the status bar.</a:t>
            </a:r>
          </a:p>
          <a:p>
            <a:pPr eaLnBrk="1" hangingPunct="1"/>
            <a:endParaRPr lang="en-US" altLang="en-US" sz="3600">
              <a:latin typeface="Calibri" pitchFamily="34" charset="0"/>
            </a:endParaRPr>
          </a:p>
          <a:p>
            <a:pPr eaLnBrk="1" hangingPunct="1"/>
            <a:endParaRPr lang="en-US" altLang="en-US" sz="3600">
              <a:latin typeface="Calibri" pitchFamily="34" charset="0"/>
            </a:endParaRP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8661400" cy="3429000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Identify the basic parts of the World Wide Web.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Identify the components of a URL. </a:t>
            </a: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Conduct effective Internet </a:t>
            </a: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searches.</a:t>
            </a: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 algn="l" eaLnBrk="1" hangingPunct="1">
              <a:buFontTx/>
              <a:buChar char="•"/>
            </a:pP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 algn="l" eaLnBrk="1" hangingPunct="1">
              <a:buFontTx/>
              <a:buChar char="•"/>
            </a:pP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 algn="l" eaLnBrk="1" hangingPunct="1">
              <a:buFontTx/>
              <a:buChar char="•"/>
            </a:pP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 algn="l" eaLnBrk="1" hangingPunct="1">
              <a:buFontTx/>
              <a:buChar char="•"/>
            </a:pP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Arial Rounded MT Bold" pitchFamily="34" charset="0"/>
              </a:rPr>
              <a:t>Objectives</a:t>
            </a:r>
          </a:p>
        </p:txBody>
      </p:sp>
      <p:pic>
        <p:nvPicPr>
          <p:cNvPr id="4101" name="Picture 7" title="Chrom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096000"/>
            <a:ext cx="690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81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title="Firefox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2825"/>
            <a:ext cx="727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Example</a:t>
            </a:r>
          </a:p>
        </p:txBody>
      </p:sp>
      <p:pic>
        <p:nvPicPr>
          <p:cNvPr id="33796" name="Picture 2" title="Webpage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Status Area"/>
          <p:cNvSpPr/>
          <p:nvPr/>
        </p:nvSpPr>
        <p:spPr>
          <a:xfrm>
            <a:off x="0" y="6248400"/>
            <a:ext cx="6324600" cy="32702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title="Webpage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6743700"/>
            <a:ext cx="18135600" cy="136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 title="Status Area"/>
          <p:cNvSpPr/>
          <p:nvPr/>
        </p:nvSpPr>
        <p:spPr>
          <a:xfrm>
            <a:off x="-15875" y="5715000"/>
            <a:ext cx="3216275" cy="32702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title="Pointing Fing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724400"/>
            <a:ext cx="390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04202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050639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Example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60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 URL / Web Address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57200" y="341630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In order to recognize a suspicious web address, you need to know what a legitimate web address looks like!</a:t>
            </a:r>
          </a:p>
          <a:p>
            <a:pPr eaLnBrk="1" hangingPunct="1"/>
            <a:endParaRPr lang="en-US" altLang="en-US" sz="3600">
              <a:latin typeface="Calibri" pitchFamily="34" charset="0"/>
            </a:endParaRPr>
          </a:p>
          <a:p>
            <a:pPr eaLnBrk="1" hangingPunct="1"/>
            <a:endParaRPr lang="en-US" altLang="en-US" sz="3600">
              <a:latin typeface="Calibri" pitchFamily="34" charset="0"/>
            </a:endParaRP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63900" y="533400"/>
            <a:ext cx="58674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</a:t>
            </a:r>
            <a:b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URL / Web Address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229600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yper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ext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ransfer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rotocol = Protocol used for all files on the web.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added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indicates a higher level of security for information on those pages.</a:t>
            </a:r>
          </a:p>
          <a:p>
            <a:pPr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457200" y="1981200"/>
            <a:ext cx="814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/>
              <a:t>https://www.tsl.state.tx.us/</a:t>
            </a:r>
          </a:p>
        </p:txBody>
      </p:sp>
      <p:cxnSp>
        <p:nvCxnSpPr>
          <p:cNvPr id="4" name="Straight Connector 3" title="HTTP underline"/>
          <p:cNvCxnSpPr/>
          <p:nvPr/>
        </p:nvCxnSpPr>
        <p:spPr>
          <a:xfrm>
            <a:off x="457200" y="2819400"/>
            <a:ext cx="1600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63900" y="533400"/>
            <a:ext cx="58674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</a:t>
            </a:r>
            <a:b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URL / Web Address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229600" cy="203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host name.</a:t>
            </a:r>
          </a:p>
          <a:p>
            <a:pPr>
              <a:defRPr/>
            </a:pPr>
            <a:endParaRPr lang="en-US" sz="36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orld</a:t>
            </a:r>
            <a:r>
              <a:rPr lang="en-US" sz="3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</a:t>
            </a:r>
            <a:r>
              <a:rPr lang="en-US" sz="3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w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eb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.t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exas</a:t>
            </a:r>
            <a:r>
              <a:rPr lang="en-US" sz="3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tate</a:t>
            </a:r>
            <a:r>
              <a:rPr lang="en-US" sz="3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ibrary</a:t>
            </a:r>
          </a:p>
          <a:p>
            <a:pPr>
              <a:defRPr/>
            </a:pPr>
            <a:endParaRPr lang="en-US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457200" y="1981200"/>
            <a:ext cx="814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/>
              <a:t>https://www.tsl.state.tx.us/</a:t>
            </a:r>
          </a:p>
        </p:txBody>
      </p:sp>
      <p:cxnSp>
        <p:nvCxnSpPr>
          <p:cNvPr id="4" name="Straight Connector 3" title="HTTPS Underline"/>
          <p:cNvCxnSpPr/>
          <p:nvPr/>
        </p:nvCxnSpPr>
        <p:spPr>
          <a:xfrm>
            <a:off x="457200" y="2819400"/>
            <a:ext cx="1600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 title="Host Name Underline"/>
          <p:cNvCxnSpPr/>
          <p:nvPr/>
        </p:nvCxnSpPr>
        <p:spPr>
          <a:xfrm>
            <a:off x="2514600" y="2819400"/>
            <a:ext cx="24384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63900" y="533400"/>
            <a:ext cx="58674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</a:t>
            </a:r>
            <a:b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URL / Web Address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600">
                <a:solidFill>
                  <a:srgbClr val="BA0687"/>
                </a:solidFill>
                <a:latin typeface="Calibri" pitchFamily="34" charset="0"/>
              </a:rPr>
              <a:t>The sub-domain is </a:t>
            </a:r>
            <a:r>
              <a:rPr lang="en-US" altLang="en-US" sz="3600" i="1">
                <a:solidFill>
                  <a:srgbClr val="BA0687"/>
                </a:solidFill>
                <a:latin typeface="Calibri" pitchFamily="34" charset="0"/>
              </a:rPr>
              <a:t>state</a:t>
            </a:r>
            <a:r>
              <a:rPr lang="en-US" altLang="en-US" sz="3600">
                <a:solidFill>
                  <a:srgbClr val="BA0687"/>
                </a:solidFill>
                <a:latin typeface="Calibri" pitchFamily="34" charset="0"/>
              </a:rPr>
              <a:t>, indicating a state government site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457200" y="1981200"/>
            <a:ext cx="814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dirty="0"/>
              <a:t>https://www.tsl.state.tx.us/</a:t>
            </a:r>
          </a:p>
        </p:txBody>
      </p:sp>
      <p:cxnSp>
        <p:nvCxnSpPr>
          <p:cNvPr id="4" name="Straight Connector 3" title="HTTPS Underline"/>
          <p:cNvCxnSpPr/>
          <p:nvPr/>
        </p:nvCxnSpPr>
        <p:spPr>
          <a:xfrm>
            <a:off x="457200" y="2819400"/>
            <a:ext cx="1600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 title="Top Level Domain Underline"/>
          <p:cNvCxnSpPr/>
          <p:nvPr/>
        </p:nvCxnSpPr>
        <p:spPr>
          <a:xfrm>
            <a:off x="5181600" y="2819400"/>
            <a:ext cx="32004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 title="Domain Underline"/>
          <p:cNvCxnSpPr/>
          <p:nvPr/>
        </p:nvCxnSpPr>
        <p:spPr>
          <a:xfrm>
            <a:off x="5181600" y="2971800"/>
            <a:ext cx="1600200" cy="0"/>
          </a:xfrm>
          <a:prstGeom prst="line">
            <a:avLst/>
          </a:prstGeom>
          <a:ln w="57150">
            <a:solidFill>
              <a:srgbClr val="BA0687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 title="Domain Underline"/>
          <p:cNvCxnSpPr/>
          <p:nvPr/>
        </p:nvCxnSpPr>
        <p:spPr>
          <a:xfrm>
            <a:off x="6781800" y="2971800"/>
            <a:ext cx="1600200" cy="0"/>
          </a:xfrm>
          <a:prstGeom prst="line">
            <a:avLst/>
          </a:prstGeom>
          <a:ln w="57150">
            <a:solidFill>
              <a:srgbClr val="1B10B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 title="Domain Name Underline"/>
          <p:cNvCxnSpPr/>
          <p:nvPr/>
        </p:nvCxnSpPr>
        <p:spPr>
          <a:xfrm>
            <a:off x="2514600" y="2819400"/>
            <a:ext cx="24384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600">
                <a:solidFill>
                  <a:srgbClr val="009900"/>
                </a:solidFill>
                <a:latin typeface="Calibri" pitchFamily="34" charset="0"/>
              </a:rPr>
              <a:t>The domain name address.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0" y="4799013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600">
                <a:solidFill>
                  <a:srgbClr val="1B10B0"/>
                </a:solidFill>
                <a:latin typeface="Calibri" pitchFamily="34" charset="0"/>
              </a:rPr>
              <a:t>The top-level domain is </a:t>
            </a:r>
            <a:r>
              <a:rPr lang="en-US" altLang="en-US" sz="3600" i="1">
                <a:solidFill>
                  <a:srgbClr val="1B10B0"/>
                </a:solidFill>
                <a:latin typeface="Calibri" pitchFamily="34" charset="0"/>
              </a:rPr>
              <a:t>tx.us</a:t>
            </a:r>
            <a:r>
              <a:rPr lang="en-US" altLang="en-US" sz="3600">
                <a:solidFill>
                  <a:srgbClr val="1B10B0"/>
                </a:solidFill>
                <a:latin typeface="Calibri" pitchFamily="34" charset="0"/>
              </a:rPr>
              <a:t>, indicating the geographic location of Texas,</a:t>
            </a:r>
          </a:p>
          <a:p>
            <a:pPr lvl="1" eaLnBrk="1" hangingPunct="1"/>
            <a:r>
              <a:rPr lang="en-US" altLang="en-US" sz="3600">
                <a:solidFill>
                  <a:srgbClr val="1B10B0"/>
                </a:solidFill>
                <a:latin typeface="Calibri" pitchFamily="34" charset="0"/>
              </a:rPr>
              <a:t>United States</a:t>
            </a:r>
            <a:endParaRPr lang="en-US" altLang="en-US">
              <a:solidFill>
                <a:srgbClr val="00B0F0"/>
              </a:solidFill>
            </a:endParaRPr>
          </a:p>
        </p:txBody>
      </p:sp>
      <p:pic>
        <p:nvPicPr>
          <p:cNvPr id="17" name="Picture 1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1981200"/>
            <a:ext cx="8763000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https://www.tsl.state.tx.us/</a:t>
            </a:r>
          </a:p>
          <a:p>
            <a:pPr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5400" dirty="0">
                <a:cs typeface="+mn-cs"/>
              </a:rPr>
              <a:t>landing/other-programs.html</a:t>
            </a:r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63900" y="533400"/>
            <a:ext cx="58674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</a:t>
            </a:r>
            <a:b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URL / Web Address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407025"/>
            <a:ext cx="9144000" cy="6461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485900" lvl="2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877339"/>
                </a:solidFill>
                <a:latin typeface="Calibri" pitchFamily="34" charset="0"/>
                <a:cs typeface="Calibri" pitchFamily="34" charset="0"/>
              </a:rPr>
              <a:t>File extension </a:t>
            </a:r>
          </a:p>
        </p:txBody>
      </p:sp>
      <p:cxnSp>
        <p:nvCxnSpPr>
          <p:cNvPr id="4" name="Straight Connector 3" title="HTTPS Underline"/>
          <p:cNvCxnSpPr/>
          <p:nvPr/>
        </p:nvCxnSpPr>
        <p:spPr>
          <a:xfrm>
            <a:off x="457200" y="2819400"/>
            <a:ext cx="1600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 title="Domain Underline"/>
          <p:cNvCxnSpPr/>
          <p:nvPr/>
        </p:nvCxnSpPr>
        <p:spPr>
          <a:xfrm>
            <a:off x="5181600" y="2819400"/>
            <a:ext cx="32004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 title="Top Level Domain Underline"/>
          <p:cNvCxnSpPr/>
          <p:nvPr/>
        </p:nvCxnSpPr>
        <p:spPr>
          <a:xfrm>
            <a:off x="5181600" y="2971800"/>
            <a:ext cx="1600200" cy="0"/>
          </a:xfrm>
          <a:prstGeom prst="line">
            <a:avLst/>
          </a:prstGeom>
          <a:ln w="57150">
            <a:solidFill>
              <a:srgbClr val="BA0687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 title="Top Level Domain Underline"/>
          <p:cNvCxnSpPr/>
          <p:nvPr/>
        </p:nvCxnSpPr>
        <p:spPr>
          <a:xfrm>
            <a:off x="6781800" y="2971800"/>
            <a:ext cx="1600200" cy="0"/>
          </a:xfrm>
          <a:prstGeom prst="line">
            <a:avLst/>
          </a:prstGeom>
          <a:ln w="57150">
            <a:solidFill>
              <a:srgbClr val="1B10B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 title="Directory Underline"/>
          <p:cNvCxnSpPr/>
          <p:nvPr/>
        </p:nvCxnSpPr>
        <p:spPr>
          <a:xfrm>
            <a:off x="457200" y="3810000"/>
            <a:ext cx="2209800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 title="File Name underline"/>
          <p:cNvCxnSpPr/>
          <p:nvPr/>
        </p:nvCxnSpPr>
        <p:spPr>
          <a:xfrm>
            <a:off x="2909888" y="3810000"/>
            <a:ext cx="467201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 title="File Extension underline"/>
          <p:cNvCxnSpPr/>
          <p:nvPr/>
        </p:nvCxnSpPr>
        <p:spPr>
          <a:xfrm>
            <a:off x="7886700" y="3810000"/>
            <a:ext cx="1104900" cy="0"/>
          </a:xfrm>
          <a:prstGeom prst="line">
            <a:avLst/>
          </a:prstGeom>
          <a:ln w="57150">
            <a:solidFill>
              <a:srgbClr val="877339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 title="Domain Underline"/>
          <p:cNvCxnSpPr/>
          <p:nvPr/>
        </p:nvCxnSpPr>
        <p:spPr>
          <a:xfrm>
            <a:off x="2514600" y="2819400"/>
            <a:ext cx="24384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4114800"/>
            <a:ext cx="9144000" cy="6461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485900" lvl="2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The directory (also known as a folder)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4760913"/>
            <a:ext cx="6629400" cy="6461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485900" lvl="2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File name</a:t>
            </a:r>
            <a:endParaRPr lang="en-US" sz="3600" dirty="0">
              <a:solidFill>
                <a:srgbClr val="87733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51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title="Dialogue Box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63774"/>
            <a:ext cx="910272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title="Insert Hyperlink Box"/>
          <p:cNvSpPr/>
          <p:nvPr/>
        </p:nvSpPr>
        <p:spPr>
          <a:xfrm>
            <a:off x="1371600" y="2263775"/>
            <a:ext cx="6172200" cy="32702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 title="Address Box"/>
          <p:cNvSpPr/>
          <p:nvPr/>
        </p:nvSpPr>
        <p:spPr>
          <a:xfrm>
            <a:off x="1219200" y="5791200"/>
            <a:ext cx="6324600" cy="32702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3851" y="1347107"/>
            <a:ext cx="89562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dirty="0" smtClean="0"/>
              <a:t>Be careful what you click on!</a:t>
            </a:r>
            <a:endParaRPr lang="en-US" altLang="en-US" sz="5400" dirty="0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pic>
        <p:nvPicPr>
          <p:cNvPr id="10" name="Picture 9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5011738"/>
            <a:ext cx="8763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http://</a:t>
            </a:r>
            <a:r>
              <a:rPr lang="en-US" sz="2800" dirty="0">
                <a:cs typeface="+mn-cs"/>
              </a:rPr>
              <a:t>unblock.facebookproxy.com</a:t>
            </a:r>
          </a:p>
        </p:txBody>
      </p:sp>
      <p:pic>
        <p:nvPicPr>
          <p:cNvPr id="41987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63900" y="533400"/>
            <a:ext cx="58674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The Bits &amp; Pieces of a</a:t>
            </a:r>
            <a:b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URL / Web Address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6713" y="2339975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4000"/>
              <a:t>Legitimate </a:t>
            </a:r>
            <a:r>
              <a:rPr lang="en-US" altLang="en-US" sz="4000">
                <a:sym typeface="Wingdings" pitchFamily="2" charset="2"/>
              </a:rPr>
              <a:t> </a:t>
            </a:r>
            <a:r>
              <a:rPr lang="en-US" altLang="en-US" sz="4000"/>
              <a:t>Facebook URL</a:t>
            </a:r>
            <a:endParaRPr lang="en-US" altLang="en-US" sz="2000"/>
          </a:p>
        </p:txBody>
      </p:sp>
      <p:cxnSp>
        <p:nvCxnSpPr>
          <p:cNvPr id="4" name="Straight Connector 3" title="Domain Underline"/>
          <p:cNvCxnSpPr>
            <a:endCxn id="14" idx="2"/>
          </p:cNvCxnSpPr>
          <p:nvPr/>
        </p:nvCxnSpPr>
        <p:spPr>
          <a:xfrm>
            <a:off x="1981200" y="3657600"/>
            <a:ext cx="30861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0" y="3133725"/>
            <a:ext cx="8153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http://www.facebook.com/about/privacy/</a:t>
            </a:r>
            <a:endParaRPr lang="en-US" sz="2800" dirty="0"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6713" y="4321175"/>
            <a:ext cx="8701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4000"/>
              <a:t>Illegitimate </a:t>
            </a:r>
            <a:r>
              <a:rPr lang="en-US" altLang="en-US" sz="4000">
                <a:sym typeface="Wingdings" pitchFamily="2" charset="2"/>
              </a:rPr>
              <a:t></a:t>
            </a:r>
            <a:r>
              <a:rPr lang="en-US" altLang="en-US" sz="4000"/>
              <a:t> (</a:t>
            </a:r>
            <a:r>
              <a:rPr lang="en-US" altLang="en-US" sz="2800"/>
              <a:t>Hoax</a:t>
            </a:r>
            <a:r>
              <a:rPr lang="en-US" altLang="en-US" sz="4000"/>
              <a:t>) Facebook URL</a:t>
            </a:r>
            <a:endParaRPr lang="en-US" altLang="en-US" sz="2000"/>
          </a:p>
        </p:txBody>
      </p:sp>
      <p:cxnSp>
        <p:nvCxnSpPr>
          <p:cNvPr id="17" name="Straight Connector 16" title="Host Name Underline"/>
          <p:cNvCxnSpPr/>
          <p:nvPr/>
        </p:nvCxnSpPr>
        <p:spPr>
          <a:xfrm>
            <a:off x="2057400" y="5505450"/>
            <a:ext cx="1143000" cy="20638"/>
          </a:xfrm>
          <a:prstGeom prst="line">
            <a:avLst/>
          </a:prstGeom>
          <a:ln w="57150">
            <a:solidFill>
              <a:srgbClr val="1B10B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5526088"/>
            <a:ext cx="130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Host name</a:t>
            </a:r>
          </a:p>
          <a:p>
            <a:pPr eaLnBrk="1" hangingPunct="1"/>
            <a:r>
              <a:rPr lang="en-US" altLang="en-US"/>
              <a:t>is different</a:t>
            </a:r>
          </a:p>
        </p:txBody>
      </p:sp>
      <p:cxnSp>
        <p:nvCxnSpPr>
          <p:cNvPr id="21" name="Straight Connector 20" title="Domain Address Underline"/>
          <p:cNvCxnSpPr/>
          <p:nvPr/>
        </p:nvCxnSpPr>
        <p:spPr>
          <a:xfrm>
            <a:off x="3429000" y="5535613"/>
            <a:ext cx="293846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14738" y="5526088"/>
            <a:ext cx="2557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Domain Name Address</a:t>
            </a:r>
          </a:p>
          <a:p>
            <a:pPr eaLnBrk="1" hangingPunct="1"/>
            <a:r>
              <a:rPr lang="en-US" altLang="en-US"/>
              <a:t>is different</a:t>
            </a:r>
          </a:p>
        </p:txBody>
      </p:sp>
      <p:pic>
        <p:nvPicPr>
          <p:cNvPr id="19" name="Picture 18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/>
      <p:bldP spid="16" grpId="0"/>
      <p:bldP spid="8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470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Common Top Level</a:t>
            </a:r>
            <a:b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Domains by Type</a:t>
            </a:r>
          </a:p>
        </p:txBody>
      </p:sp>
      <p:graphicFrame>
        <p:nvGraphicFramePr>
          <p:cNvPr id="2" name="Table 1" title="Domain Type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23396"/>
              </p:ext>
            </p:extLst>
          </p:nvPr>
        </p:nvGraphicFramePr>
        <p:xfrm>
          <a:off x="1539875" y="2997200"/>
          <a:ext cx="6003925" cy="325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30"/>
                <a:gridCol w="4819395"/>
              </a:tblGrid>
              <a:tr h="43205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Domain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6" marB="45716"/>
                </a:tc>
              </a:tr>
              <a:tr h="432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edu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college or university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6" marB="45716"/>
                </a:tc>
              </a:tr>
              <a:tr h="432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.com</a:t>
                      </a: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Commercial business</a:t>
                      </a:r>
                      <a:r>
                        <a:rPr lang="en-US" sz="1800" baseline="0" dirty="0" smtClean="0"/>
                        <a:t> site</a:t>
                      </a:r>
                      <a:endParaRPr lang="en-US" sz="1800" dirty="0" smtClean="0"/>
                    </a:p>
                  </a:txBody>
                  <a:tcPr marL="91435" marR="91435" marT="45716" marB="45716"/>
                </a:tc>
              </a:tr>
              <a:tr h="432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U.S. Government / non- military site</a:t>
                      </a:r>
                    </a:p>
                  </a:txBody>
                  <a:tcPr marL="91435" marR="91435" marT="45716" marB="45716"/>
                </a:tc>
              </a:tr>
              <a:tr h="664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.net</a:t>
                      </a:r>
                      <a:endParaRPr lang="en-US" sz="1800" dirty="0" smtClean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Networks, Internet service providers, organizations &amp; personal sites </a:t>
                      </a:r>
                    </a:p>
                  </a:txBody>
                  <a:tcPr marL="91435" marR="91435" marT="45716" marB="45716"/>
                </a:tc>
              </a:tr>
              <a:tr h="42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.mil</a:t>
                      </a: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U.S. Military &amp;</a:t>
                      </a:r>
                      <a:r>
                        <a:rPr lang="en-US" sz="1800" baseline="0" dirty="0" smtClean="0"/>
                        <a:t> Agencies sites</a:t>
                      </a:r>
                      <a:endParaRPr lang="en-US" sz="1800" dirty="0" smtClean="0"/>
                    </a:p>
                  </a:txBody>
                  <a:tcPr marL="91435" marR="91435" marT="45716" marB="45716"/>
                </a:tc>
              </a:tr>
              <a:tr h="4320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.org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Non-profit organizations and others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</a:tbl>
          </a:graphicData>
        </a:graphic>
      </p:graphicFrame>
      <p:pic>
        <p:nvPicPr>
          <p:cNvPr id="43037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Understand search results.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Evaluate web sites.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Discuss Cyber Safety (safety on the Internet).</a:t>
            </a:r>
            <a:endParaRPr lang="en-US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4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smtClean="0">
                <a:latin typeface="Arial Rounded MT Bold" pitchFamily="34" charset="0"/>
              </a:rPr>
              <a:t>Objectives</a:t>
            </a:r>
          </a:p>
        </p:txBody>
      </p:sp>
      <p:pic>
        <p:nvPicPr>
          <p:cNvPr id="6149" name="Picture 7" title="Chrom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096000"/>
            <a:ext cx="690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title="Internet Explor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81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title="Firefox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2825"/>
            <a:ext cx="727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470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Common Top Level</a:t>
            </a:r>
            <a:b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Domains by Country</a:t>
            </a:r>
          </a:p>
        </p:txBody>
      </p:sp>
      <p:graphicFrame>
        <p:nvGraphicFramePr>
          <p:cNvPr id="2" name="Table 1" title="Country Domai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87776"/>
              </p:ext>
            </p:extLst>
          </p:nvPr>
        </p:nvGraphicFramePr>
        <p:xfrm>
          <a:off x="2911475" y="3048000"/>
          <a:ext cx="3184525" cy="300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78"/>
                <a:gridCol w="1965447"/>
              </a:tblGrid>
              <a:tr h="4321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Domain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</a:tr>
              <a:tr h="432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Spain</a:t>
                      </a:r>
                    </a:p>
                  </a:txBody>
                  <a:tcPr marL="91431" marR="91431" marT="45729" marB="45729"/>
                </a:tc>
              </a:tr>
              <a:tr h="432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</a:t>
                      </a:r>
                      <a:r>
                        <a:rPr lang="en-US" sz="1800" dirty="0" err="1" smtClean="0"/>
                        <a:t>fr</a:t>
                      </a:r>
                      <a:endParaRPr lang="en-US" sz="1800" dirty="0" smtClean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France</a:t>
                      </a:r>
                    </a:p>
                  </a:txBody>
                  <a:tcPr marL="91431" marR="91431" marT="45729" marB="45729"/>
                </a:tc>
              </a:tr>
              <a:tr h="432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1431" marR="91431" marT="45729" marB="45729"/>
                </a:tc>
              </a:tr>
              <a:tr h="419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.mx</a:t>
                      </a: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Mexico</a:t>
                      </a:r>
                    </a:p>
                  </a:txBody>
                  <a:tcPr marL="91431" marR="91431" marT="45729" marB="45729"/>
                </a:tc>
              </a:tr>
              <a:tr h="42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</a:t>
                      </a:r>
                      <a:r>
                        <a:rPr lang="en-US" sz="1800" dirty="0" err="1" smtClean="0"/>
                        <a:t>dd</a:t>
                      </a:r>
                      <a:endParaRPr lang="en-US" sz="1800" dirty="0" smtClean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Germany</a:t>
                      </a:r>
                    </a:p>
                  </a:txBody>
                  <a:tcPr marL="91431" marR="91431" marT="45729" marB="45729"/>
                </a:tc>
              </a:tr>
              <a:tr h="4321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r>
                        <a:rPr lang="en-US" sz="1800" dirty="0" err="1" smtClean="0"/>
                        <a:t>nz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Zealand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</a:tbl>
          </a:graphicData>
        </a:graphic>
      </p:graphicFrame>
      <p:pic>
        <p:nvPicPr>
          <p:cNvPr id="44061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11207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How to Use</a:t>
            </a:r>
            <a:b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the</a:t>
            </a:r>
            <a:b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World Wide Web</a:t>
            </a:r>
          </a:p>
        </p:txBody>
      </p:sp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067800" cy="68262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Choose a Homepage</a:t>
            </a:r>
          </a:p>
        </p:txBody>
      </p:sp>
      <p:sp>
        <p:nvSpPr>
          <p:cNvPr id="46083" name="Rectangle 1"/>
          <p:cNvSpPr txBox="1">
            <a:spLocks noChangeArrowheads="1"/>
          </p:cNvSpPr>
          <p:nvPr/>
        </p:nvSpPr>
        <p:spPr bwMode="auto">
          <a:xfrm>
            <a:off x="914400" y="3124200"/>
            <a:ext cx="74676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latin typeface="Calibri" pitchFamily="34" charset="0"/>
              </a:rPr>
              <a:t>Your home page is the first page to be displayed when you open the web browser, in this case the web browser is Internet Explorer.</a:t>
            </a:r>
          </a:p>
        </p:txBody>
      </p:sp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067800" cy="682625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Default Homepage</a:t>
            </a:r>
          </a:p>
        </p:txBody>
      </p:sp>
      <p:sp>
        <p:nvSpPr>
          <p:cNvPr id="47107" name="Rectangle 1"/>
          <p:cNvSpPr txBox="1">
            <a:spLocks noChangeArrowheads="1"/>
          </p:cNvSpPr>
          <p:nvPr/>
        </p:nvSpPr>
        <p:spPr bwMode="auto">
          <a:xfrm>
            <a:off x="914400" y="2971800"/>
            <a:ext cx="731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600">
                <a:latin typeface="Calibri" pitchFamily="34" charset="0"/>
              </a:rPr>
              <a:t>Internet Explorer comes pre-installed on your computer and has a default home page.</a:t>
            </a:r>
          </a:p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600">
                <a:latin typeface="Calibri" pitchFamily="34" charset="0"/>
              </a:rPr>
              <a:t>If you find a page you would rather have as your homepage you can change the settings. </a:t>
            </a:r>
            <a:r>
              <a:rPr lang="en-US" altLang="en-US" sz="2400">
                <a:latin typeface="Calibri" pitchFamily="34" charset="0"/>
              </a:rPr>
              <a:t>(see handout)</a:t>
            </a:r>
          </a:p>
        </p:txBody>
      </p:sp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46038" y="0"/>
            <a:ext cx="9144001" cy="2125663"/>
          </a:xfrm>
          <a:solidFill>
            <a:schemeClr val="bg1"/>
          </a:solidFill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Address Bar</a:t>
            </a:r>
          </a:p>
        </p:txBody>
      </p:sp>
      <p:pic>
        <p:nvPicPr>
          <p:cNvPr id="48131" name="Picture 5" title="Address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05000"/>
            <a:ext cx="9051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title="Address Bar"/>
          <p:cNvSpPr/>
          <p:nvPr/>
        </p:nvSpPr>
        <p:spPr>
          <a:xfrm>
            <a:off x="533400" y="2003425"/>
            <a:ext cx="7391400" cy="2063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3" name="TextBox 4" title="Nothing"/>
          <p:cNvSpPr txBox="1">
            <a:spLocks noChangeArrowheads="1"/>
          </p:cNvSpPr>
          <p:nvPr/>
        </p:nvSpPr>
        <p:spPr bwMode="auto">
          <a:xfrm>
            <a:off x="46038" y="2674938"/>
            <a:ext cx="9051925" cy="414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8134" name="Rectangle 1"/>
          <p:cNvSpPr txBox="1">
            <a:spLocks noChangeArrowheads="1"/>
          </p:cNvSpPr>
          <p:nvPr/>
        </p:nvSpPr>
        <p:spPr bwMode="auto">
          <a:xfrm>
            <a:off x="990600" y="3192463"/>
            <a:ext cx="7239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latin typeface="Calibri" pitchFamily="34" charset="0"/>
              </a:rPr>
              <a:t>If you know the URL or Address for the website you would like to view, you can type it in on the address bar.</a:t>
            </a: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600">
              <a:latin typeface="Calibri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3200">
              <a:latin typeface="Arial Rounded MT Bold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3200">
              <a:latin typeface="Arial Rounded MT Bold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3200">
              <a:latin typeface="Arial Rounded MT Bold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3200">
              <a:latin typeface="Arial Rounded MT Bold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3200">
              <a:latin typeface="Arial Rounded MT Bold" pitchFamily="34" charset="0"/>
            </a:endParaRPr>
          </a:p>
          <a:p>
            <a:pPr lvl="2" eaLnBrk="1" hangingPunct="1">
              <a:lnSpc>
                <a:spcPct val="95000"/>
              </a:lnSpc>
            </a:pPr>
            <a:endParaRPr lang="en-US" altLang="en-US" sz="2400">
              <a:latin typeface="Arial Rounded MT Bold" pitchFamily="34" charset="0"/>
            </a:endParaRPr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3222625"/>
            <a:ext cx="7315200" cy="32543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If you do not know the address of  a web site, you can search for it using any search engine.</a:t>
            </a:r>
          </a:p>
        </p:txBody>
      </p:sp>
      <p:sp>
        <p:nvSpPr>
          <p:cNvPr id="49156" name="Rectangle 1"/>
          <p:cNvSpPr txBox="1">
            <a:spLocks noChangeArrowheads="1"/>
          </p:cNvSpPr>
          <p:nvPr/>
        </p:nvSpPr>
        <p:spPr bwMode="auto">
          <a:xfrm>
            <a:off x="0" y="1828800"/>
            <a:ext cx="906780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4800">
                <a:latin typeface="Arial Rounded MT Bold" pitchFamily="34" charset="0"/>
              </a:rPr>
              <a:t>Search Engines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8229600" cy="32543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Search engines are programs that search documents for specified keywords and returns a list of the documents where the keywords were found.</a:t>
            </a:r>
            <a:endParaRPr lang="en-US" altLang="en-US" sz="3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0180" name="Rectangle 1"/>
          <p:cNvSpPr txBox="1">
            <a:spLocks noChangeArrowheads="1"/>
          </p:cNvSpPr>
          <p:nvPr/>
        </p:nvSpPr>
        <p:spPr bwMode="auto">
          <a:xfrm>
            <a:off x="0" y="1828800"/>
            <a:ext cx="906780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4800">
                <a:latin typeface="Arial Rounded MT Bold" pitchFamily="34" charset="0"/>
              </a:rPr>
              <a:t>Search Engines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7696200" cy="32543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 about every website has a search feature which will either search the web or search within its own web site. We are going to concentrate on three of the most popular search engines.</a:t>
            </a:r>
            <a:endParaRPr lang="en-US" altLang="en-US" sz="3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4" name="Rectangle 1"/>
          <p:cNvSpPr txBox="1">
            <a:spLocks noChangeArrowheads="1"/>
          </p:cNvSpPr>
          <p:nvPr/>
        </p:nvSpPr>
        <p:spPr bwMode="auto">
          <a:xfrm>
            <a:off x="0" y="1828800"/>
            <a:ext cx="906780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4800">
                <a:latin typeface="Arial Rounded MT Bold" pitchFamily="34" charset="0"/>
              </a:rPr>
              <a:t>Search Engines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"/>
          <p:cNvSpPr txBox="1">
            <a:spLocks noChangeArrowheads="1"/>
          </p:cNvSpPr>
          <p:nvPr/>
        </p:nvSpPr>
        <p:spPr bwMode="auto">
          <a:xfrm>
            <a:off x="0" y="1828800"/>
            <a:ext cx="906780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4800">
                <a:latin typeface="Arial Rounded MT Bold" pitchFamily="34" charset="0"/>
              </a:rPr>
              <a:t>The THREE most widely used Search Engines are:</a:t>
            </a:r>
          </a:p>
        </p:txBody>
      </p:sp>
      <p:pic>
        <p:nvPicPr>
          <p:cNvPr id="3" name="Picture 2" title="Google Search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8525"/>
            <a:ext cx="8394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Bing Search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1150"/>
            <a:ext cx="830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Yahoo Search B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2925"/>
            <a:ext cx="8305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 title="Google Search Bar"/>
          <p:cNvSpPr/>
          <p:nvPr/>
        </p:nvSpPr>
        <p:spPr>
          <a:xfrm>
            <a:off x="228600" y="3438525"/>
            <a:ext cx="8547100" cy="6762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 title="Yahoo Search Bar"/>
          <p:cNvSpPr/>
          <p:nvPr/>
        </p:nvSpPr>
        <p:spPr>
          <a:xfrm>
            <a:off x="228600" y="4267200"/>
            <a:ext cx="8547100" cy="838200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 title="Bing Search Bar"/>
          <p:cNvSpPr/>
          <p:nvPr/>
        </p:nvSpPr>
        <p:spPr>
          <a:xfrm>
            <a:off x="260350" y="5257800"/>
            <a:ext cx="8547100" cy="676275"/>
          </a:xfrm>
          <a:prstGeom prst="rect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pic>
        <p:nvPicPr>
          <p:cNvPr id="15" name="Picture 14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world wide web.jpg" title="WWW Graph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51025"/>
            <a:ext cx="9144000" cy="32543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Time To Search</a:t>
            </a:r>
            <a:b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The</a:t>
            </a:r>
            <a:b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World Wide Web!</a:t>
            </a:r>
          </a:p>
        </p:txBody>
      </p:sp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Internet.jpg" title="Network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251325"/>
            <a:ext cx="39084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1646238"/>
            <a:ext cx="8229600" cy="890587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What is a Network?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914400" y="2743200"/>
            <a:ext cx="7315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latin typeface="Calibri" pitchFamily="34" charset="0"/>
              </a:rPr>
              <a:t>A network is </a:t>
            </a:r>
            <a:r>
              <a:rPr lang="en-US" altLang="en-US" sz="3600" dirty="0" smtClean="0">
                <a:latin typeface="Calibri" pitchFamily="34" charset="0"/>
              </a:rPr>
              <a:t>two </a:t>
            </a:r>
            <a:r>
              <a:rPr lang="en-US" altLang="en-US" sz="3600" dirty="0">
                <a:latin typeface="Calibri" pitchFamily="34" charset="0"/>
              </a:rPr>
              <a:t>or more computers connected by cables, telephone lines,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latin typeface="Calibri" pitchFamily="34" charset="0"/>
              </a:rPr>
              <a:t>radio waves, satellites, or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latin typeface="Calibri" pitchFamily="34" charset="0"/>
              </a:rPr>
              <a:t>infrared light beams.</a:t>
            </a:r>
          </a:p>
        </p:txBody>
      </p:sp>
      <p:pic>
        <p:nvPicPr>
          <p:cNvPr id="8" name="Picture 7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nternet.jpg" title="Network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251325"/>
            <a:ext cx="39084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1646238"/>
            <a:ext cx="8229600" cy="890587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What is the Internet?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914400" y="2743200"/>
            <a:ext cx="77724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latin typeface="Calibri" pitchFamily="34" charset="0"/>
              </a:rPr>
              <a:t>The Internet is a global network of networks with billions of connected computers.</a:t>
            </a:r>
          </a:p>
        </p:txBody>
      </p:sp>
      <p:pic>
        <p:nvPicPr>
          <p:cNvPr id="8" name="Picture 7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577975"/>
            <a:ext cx="9144000" cy="7540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What is the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World Wide Web?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14400" y="3444875"/>
            <a:ext cx="7315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latin typeface="Calibri" pitchFamily="34" charset="0"/>
              </a:rPr>
              <a:t>People often use the words "the Internet" and "the web“ interchangeably. Is there a difference?</a:t>
            </a:r>
          </a:p>
        </p:txBody>
      </p:sp>
      <p:pic>
        <p:nvPicPr>
          <p:cNvPr id="10245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57200" y="3387725"/>
            <a:ext cx="7543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600">
                <a:latin typeface="Calibri" pitchFamily="34" charset="0"/>
              </a:rPr>
              <a:t>The World Wide Web is the system we use to access the Internet.</a:t>
            </a:r>
          </a:p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altLang="en-US" sz="3600">
                <a:latin typeface="Calibri" pitchFamily="34" charset="0"/>
              </a:rPr>
              <a:t>Email and instant messaging are other systems we use to access the Internet.</a:t>
            </a: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577975"/>
            <a:ext cx="9144000" cy="7540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What is the</a:t>
            </a:r>
            <a:b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World Wide Web?</a:t>
            </a:r>
          </a:p>
        </p:txBody>
      </p:sp>
      <p:pic>
        <p:nvPicPr>
          <p:cNvPr id="11268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836738"/>
            <a:ext cx="9144000" cy="7540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900" smtClean="0">
                <a:solidFill>
                  <a:schemeClr val="tx1"/>
                </a:solidFill>
                <a:latin typeface="Arial Rounded MT Bold" pitchFamily="34" charset="0"/>
              </a:rPr>
              <a:t>How to Use the Web?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14400" y="2763838"/>
            <a:ext cx="73152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latin typeface="Calibri" pitchFamily="34" charset="0"/>
              </a:rPr>
              <a:t>We use programs called web browsers to use the World Wide Web for a wide variety of purposes.</a:t>
            </a:r>
          </a:p>
        </p:txBody>
      </p:sp>
      <p:pic>
        <p:nvPicPr>
          <p:cNvPr id="12292" name="Picture 4" descr="world wide web.jpg" title="WWW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9875"/>
            <a:ext cx="2514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1348</Words>
  <Application>Microsoft Office PowerPoint</Application>
  <PresentationFormat>On-screen Show (4:3)</PresentationFormat>
  <Paragraphs>231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 Rounded MT Bold</vt:lpstr>
      <vt:lpstr>Calibri</vt:lpstr>
      <vt:lpstr>Times New Roman</vt:lpstr>
      <vt:lpstr>Wingdings</vt:lpstr>
      <vt:lpstr>Default Design</vt:lpstr>
      <vt:lpstr>2.2 Internet Basics</vt:lpstr>
      <vt:lpstr>Objectives</vt:lpstr>
      <vt:lpstr>Objectives</vt:lpstr>
      <vt:lpstr>Objectives</vt:lpstr>
      <vt:lpstr>What is a Network?</vt:lpstr>
      <vt:lpstr>What is the Internet?</vt:lpstr>
      <vt:lpstr>What is the World Wide Web?</vt:lpstr>
      <vt:lpstr>What is the World Wide Web?</vt:lpstr>
      <vt:lpstr>How to Use the Web?</vt:lpstr>
      <vt:lpstr>We Use the Web to…</vt:lpstr>
      <vt:lpstr>Web Browsers</vt:lpstr>
      <vt:lpstr>Internet Explorer</vt:lpstr>
      <vt:lpstr>Browser Terminology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 Internet Explorer From the Top Down</vt:lpstr>
      <vt:lpstr>Things to know before surfing or searching the World Wide Web!</vt:lpstr>
      <vt:lpstr>Hyperlink</vt:lpstr>
      <vt:lpstr>Hyperlink</vt:lpstr>
      <vt:lpstr>Hyperlink</vt:lpstr>
      <vt:lpstr>Hyperlink</vt:lpstr>
      <vt:lpstr>Example</vt:lpstr>
      <vt:lpstr>Website Example</vt:lpstr>
      <vt:lpstr>The Bits &amp; Pieces of a URL / Web Address</vt:lpstr>
      <vt:lpstr>The Bits &amp; Pieces of a URL / Web Address</vt:lpstr>
      <vt:lpstr>The Bits &amp; Pieces of a URL / Web Address</vt:lpstr>
      <vt:lpstr>The Bits &amp; Pieces of a URL / Web Address</vt:lpstr>
      <vt:lpstr>The Bits &amp; Pieces of a URL / Web Address</vt:lpstr>
      <vt:lpstr>Caution</vt:lpstr>
      <vt:lpstr>The Bits &amp; Pieces of a URL / Web Address</vt:lpstr>
      <vt:lpstr>Common Top Level Domains by Type</vt:lpstr>
      <vt:lpstr>Common Top Level Domains by Country</vt:lpstr>
      <vt:lpstr>How to Use the World Wide Web</vt:lpstr>
      <vt:lpstr>Choose a Homepage</vt:lpstr>
      <vt:lpstr>Default Homepage</vt:lpstr>
      <vt:lpstr> Address Bar</vt:lpstr>
      <vt:lpstr>If you do not know the address of  a web site, you can search for it using any search engine.</vt:lpstr>
      <vt:lpstr>Search engines are programs that search documents for specified keywords and returns a list of the documents where the keywords were found.</vt:lpstr>
      <vt:lpstr>Just about every website has a search feature which will either search the web or search within its own web site. We are going to concentrate on three of the most popular search engines.</vt:lpstr>
      <vt:lpstr>Search Engines</vt:lpstr>
      <vt:lpstr>Time To Search The World Wide Web!</vt:lpstr>
    </vt:vector>
  </TitlesOfParts>
  <Company>Home Base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Goyco, Jorge A</cp:lastModifiedBy>
  <cp:revision>169</cp:revision>
  <dcterms:created xsi:type="dcterms:W3CDTF">2006-08-02T18:25:36Z</dcterms:created>
  <dcterms:modified xsi:type="dcterms:W3CDTF">2018-04-02T21:45:21Z</dcterms:modified>
</cp:coreProperties>
</file>